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18"/>
  </p:notesMasterIdLst>
  <p:sldIdLst>
    <p:sldId id="262" r:id="rId2"/>
    <p:sldId id="272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7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73525-C4BB-4888-8C85-A1F9D7490F24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37D17-7C4F-4CF0-A2F9-F3E84B151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733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44FFD-68B1-4E70-8530-72C3CCE23076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4AA5-D8D5-449B-AEE7-89165185A3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44FFD-68B1-4E70-8530-72C3CCE23076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4AA5-D8D5-449B-AEE7-89165185A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44FFD-68B1-4E70-8530-72C3CCE23076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4AA5-D8D5-449B-AEE7-89165185A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44FFD-68B1-4E70-8530-72C3CCE23076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4AA5-D8D5-449B-AEE7-89165185A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44FFD-68B1-4E70-8530-72C3CCE23076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4AA5-D8D5-449B-AEE7-89165185A3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44FFD-68B1-4E70-8530-72C3CCE23076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4AA5-D8D5-449B-AEE7-89165185A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44FFD-68B1-4E70-8530-72C3CCE23076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4AA5-D8D5-449B-AEE7-89165185A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44FFD-68B1-4E70-8530-72C3CCE23076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4AA5-D8D5-449B-AEE7-89165185A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44FFD-68B1-4E70-8530-72C3CCE23076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4AA5-D8D5-449B-AEE7-89165185A3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44FFD-68B1-4E70-8530-72C3CCE23076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4AA5-D8D5-449B-AEE7-89165185A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44FFD-68B1-4E70-8530-72C3CCE23076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4AA5-D8D5-449B-AEE7-89165185A3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2344FFD-68B1-4E70-8530-72C3CCE23076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8784AA5-D8D5-449B-AEE7-89165185A3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emf"/><Relationship Id="rId4" Type="http://schemas.openxmlformats.org/officeDocument/2006/relationships/image" Target="../media/image26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243986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/>
              <a:t>Установите соответствие между графиками функций и формулами, которые их </a:t>
            </a:r>
            <a:r>
              <a:rPr lang="ru-RU" sz="2400" b="1" i="1" dirty="0" smtClean="0"/>
              <a:t>задают</a:t>
            </a:r>
            <a:endParaRPr lang="ru-RU" sz="2400" b="1" dirty="0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547664" y="1484784"/>
                <a:ext cx="18722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а)у=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1484784"/>
                <a:ext cx="1872208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407938" y="1501174"/>
                <a:ext cx="1479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б)у=2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ru-RU" b="0" i="1" smtClean="0">
                              <a:latin typeface="Cambria Math"/>
                            </a:rPr>
                            <m:t>х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7938" y="1501174"/>
                <a:ext cx="1479892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136410" y="1501174"/>
                <a:ext cx="1533690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в)у=</m:t>
                      </m:r>
                      <m:rad>
                        <m:radPr>
                          <m:degHide m:val="on"/>
                          <m:ctrlPr>
                            <a:rPr lang="ru-RU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b="0" i="1" smtClean="0">
                              <a:latin typeface="Cambria Math"/>
                            </a:rPr>
                            <m:t>х−1</m:t>
                          </m:r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6410" y="1501174"/>
                <a:ext cx="1533690" cy="401970"/>
              </a:xfrm>
              <a:prstGeom prst="rect">
                <a:avLst/>
              </a:prstGeom>
              <a:blipFill rotWithShape="1">
                <a:blip r:embed="rId4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876256" y="1501174"/>
                <a:ext cx="14189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г)у=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ru-RU" b="0" i="1" smtClean="0">
                              <a:latin typeface="Cambria Math"/>
                            </a:rPr>
                            <m:t>2х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1501174"/>
                <a:ext cx="1418978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35" name="Рисунок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542256"/>
            <a:ext cx="2317750" cy="117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Рисунок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6243" y="2542256"/>
            <a:ext cx="2898775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Рисунок 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274920"/>
            <a:ext cx="3036887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Рисунок 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255" y="4274920"/>
            <a:ext cx="1647825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369156" y="2565846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</a:t>
            </a:r>
            <a:endParaRPr lang="ru-RU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5580731" y="4383961"/>
            <a:ext cx="317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4</a:t>
            </a:r>
            <a:endParaRPr lang="ru-RU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1351432" y="4377327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034483" y="2559212"/>
            <a:ext cx="3161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6558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0024" y="396386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Практическая работа №8</a:t>
            </a:r>
            <a:endParaRPr lang="ru-RU" sz="24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966913"/>
            <a:ext cx="5724525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714803" y="3071152"/>
            <a:ext cx="958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y = </a:t>
            </a:r>
            <a:r>
              <a:rPr lang="ru-RU" i="1" dirty="0" err="1"/>
              <a:t>cos</a:t>
            </a:r>
            <a:r>
              <a:rPr lang="ru-RU" i="1" dirty="0"/>
              <a:t> x</a:t>
            </a:r>
            <a:endParaRPr lang="ru-RU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38" y="2972432"/>
            <a:ext cx="8001272" cy="971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67744" y="3759612"/>
            <a:ext cx="1257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y =  </a:t>
            </a:r>
            <a:r>
              <a:rPr lang="ru-RU" i="1" dirty="0" err="1"/>
              <a:t>cos</a:t>
            </a:r>
            <a:r>
              <a:rPr lang="ru-RU" i="1" dirty="0"/>
              <a:t> ½ 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957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243986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/>
              <a:t>Установите соответствие между графиками функций и формулами, которые их </a:t>
            </a:r>
            <a:r>
              <a:rPr lang="ru-RU" sz="2400" b="1" i="1" dirty="0" smtClean="0"/>
              <a:t>задают</a:t>
            </a:r>
            <a:endParaRPr lang="ru-RU" sz="2400" b="1" dirty="0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547664" y="1484784"/>
                <a:ext cx="18722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а)у=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1484784"/>
                <a:ext cx="1872208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407938" y="1501174"/>
                <a:ext cx="1479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б)у=2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ru-RU" b="0" i="1" smtClean="0">
                              <a:latin typeface="Cambria Math"/>
                            </a:rPr>
                            <m:t>х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7938" y="1501174"/>
                <a:ext cx="1479892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136410" y="1501174"/>
                <a:ext cx="1533690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в)у=</m:t>
                      </m:r>
                      <m:rad>
                        <m:radPr>
                          <m:degHide m:val="on"/>
                          <m:ctrlPr>
                            <a:rPr lang="ru-RU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b="0" i="1" smtClean="0">
                              <a:latin typeface="Cambria Math"/>
                            </a:rPr>
                            <m:t>х−1</m:t>
                          </m:r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6410" y="1501174"/>
                <a:ext cx="1533690" cy="401970"/>
              </a:xfrm>
              <a:prstGeom prst="rect">
                <a:avLst/>
              </a:prstGeom>
              <a:blipFill rotWithShape="1">
                <a:blip r:embed="rId4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876256" y="1501174"/>
                <a:ext cx="14189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г)у=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ru-RU" b="0" i="1" smtClean="0">
                              <a:latin typeface="Cambria Math"/>
                            </a:rPr>
                            <m:t>2х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1501174"/>
                <a:ext cx="1418978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35" name="Рисунок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542256"/>
            <a:ext cx="2317750" cy="117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Рисунок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6243" y="2542256"/>
            <a:ext cx="2898775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Рисунок 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274920"/>
            <a:ext cx="3036887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Рисунок 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255" y="4274920"/>
            <a:ext cx="1647825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369156" y="2565846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</a:t>
            </a:r>
            <a:endParaRPr lang="ru-RU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5580731" y="4383961"/>
            <a:ext cx="317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4</a:t>
            </a:r>
            <a:endParaRPr lang="ru-RU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1351432" y="4377327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034483" y="2559212"/>
            <a:ext cx="3161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5785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0252" y="339421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№1. </a:t>
            </a:r>
            <a:r>
              <a:rPr lang="ru-RU" sz="2400" b="1" i="1" dirty="0"/>
              <a:t>Какой из приведенных графиков </a:t>
            </a:r>
            <a:r>
              <a:rPr lang="ru-RU" sz="2400" b="1" i="1" dirty="0" smtClean="0"/>
              <a:t>соответствует </a:t>
            </a:r>
            <a:r>
              <a:rPr lang="ru-RU" sz="2400" b="1" i="1" dirty="0"/>
              <a:t>данной функции</a:t>
            </a:r>
            <a:endParaRPr lang="ru-RU" sz="2400" b="1" dirty="0"/>
          </a:p>
          <a:p>
            <a:pPr algn="ctr"/>
            <a:r>
              <a:rPr lang="en-US" sz="2400" b="1" i="1" dirty="0"/>
              <a:t>y</a:t>
            </a:r>
            <a:r>
              <a:rPr lang="ru-RU" sz="2400" b="1" i="1" dirty="0"/>
              <a:t> = </a:t>
            </a:r>
            <a:r>
              <a:rPr lang="en-US" sz="2400" b="1" i="1" dirty="0"/>
              <a:t>sin</a:t>
            </a:r>
            <a:r>
              <a:rPr lang="ru-RU" sz="2400" b="1" i="1" dirty="0"/>
              <a:t> (</a:t>
            </a:r>
            <a:r>
              <a:rPr lang="en-US" sz="2400" b="1" i="1" dirty="0"/>
              <a:t>x </a:t>
            </a:r>
            <a:r>
              <a:rPr lang="ru-RU" sz="2400" b="1" i="1" dirty="0"/>
              <a:t>+ </a:t>
            </a:r>
            <a:r>
              <a:rPr lang="ru-RU" sz="2400" b="1" dirty="0">
                <a:sym typeface="Symbol"/>
              </a:rPr>
              <a:t></a:t>
            </a:r>
            <a:r>
              <a:rPr lang="ru-RU" sz="2400" b="1" i="1" dirty="0"/>
              <a:t>/3)</a:t>
            </a:r>
            <a:endParaRPr lang="ru-RU" sz="2400" b="1" dirty="0"/>
          </a:p>
        </p:txBody>
      </p:sp>
      <p:pic>
        <p:nvPicPr>
          <p:cNvPr id="2050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965" y="2137643"/>
            <a:ext cx="3275334" cy="1643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Рисунок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176471"/>
            <a:ext cx="3275595" cy="1643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Рисунок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006" y="4146732"/>
            <a:ext cx="3360648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29557" y="2137643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а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916656" y="2173626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б)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938888" y="4146732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356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836712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/>
              <a:t>№2. График какой из приведенных функций </a:t>
            </a:r>
            <a:endParaRPr lang="ru-RU" sz="2400" b="1" i="1" dirty="0" smtClean="0"/>
          </a:p>
          <a:p>
            <a:pPr algn="ctr"/>
            <a:r>
              <a:rPr lang="ru-RU" sz="2400" b="1" i="1" dirty="0" smtClean="0"/>
              <a:t>изображен </a:t>
            </a:r>
            <a:r>
              <a:rPr lang="ru-RU" sz="2400" b="1" i="1" dirty="0"/>
              <a:t>на </a:t>
            </a:r>
            <a:r>
              <a:rPr lang="ru-RU" sz="2400" b="1" i="1" dirty="0" smtClean="0"/>
              <a:t>рисунке</a:t>
            </a:r>
            <a:endParaRPr lang="ru-RU" sz="2400" b="1" i="1" dirty="0"/>
          </a:p>
          <a:p>
            <a:pPr algn="ctr"/>
            <a:r>
              <a:rPr lang="ru-RU" sz="2400" b="1" dirty="0" smtClean="0"/>
              <a:t> </a:t>
            </a:r>
            <a:r>
              <a:rPr lang="ru-RU" sz="2400" b="1" i="1" dirty="0" smtClean="0"/>
              <a:t>а</a:t>
            </a:r>
            <a:r>
              <a:rPr lang="ru-RU" sz="2400" b="1" i="1" dirty="0"/>
              <a:t>) </a:t>
            </a:r>
            <a:r>
              <a:rPr lang="en-US" sz="2400" b="1" i="1" dirty="0"/>
              <a:t>y</a:t>
            </a:r>
            <a:r>
              <a:rPr lang="ru-RU" sz="2400" b="1" i="1" dirty="0"/>
              <a:t> = - </a:t>
            </a:r>
            <a:r>
              <a:rPr lang="en-US" sz="2400" b="1" i="1" dirty="0" err="1"/>
              <a:t>cos</a:t>
            </a:r>
            <a:r>
              <a:rPr lang="en-US" sz="2400" b="1" i="1" dirty="0"/>
              <a:t> x</a:t>
            </a:r>
            <a:r>
              <a:rPr lang="ru-RU" sz="2400" b="1" i="1" dirty="0"/>
              <a:t> </a:t>
            </a:r>
            <a:r>
              <a:rPr lang="ru-RU" sz="2400" b="1" i="1" dirty="0" smtClean="0"/>
              <a:t>       б) </a:t>
            </a:r>
            <a:r>
              <a:rPr lang="en-US" sz="2400" b="1" i="1" dirty="0" err="1"/>
              <a:t>cos</a:t>
            </a:r>
            <a:r>
              <a:rPr lang="en-US" sz="2400" b="1" i="1" dirty="0"/>
              <a:t> </a:t>
            </a:r>
            <a:r>
              <a:rPr lang="ru-RU" sz="2400" b="1" i="1" dirty="0"/>
              <a:t>(</a:t>
            </a:r>
            <a:r>
              <a:rPr lang="ru-RU" sz="2400" b="1" i="1" dirty="0" smtClean="0"/>
              <a:t>х-π</a:t>
            </a:r>
            <a:r>
              <a:rPr lang="ru-RU" sz="2400" b="1" i="1" dirty="0"/>
              <a:t>) </a:t>
            </a:r>
            <a:r>
              <a:rPr lang="ru-RU" sz="2400" b="1" i="1" dirty="0" smtClean="0"/>
              <a:t>    в</a:t>
            </a:r>
            <a:r>
              <a:rPr lang="ru-RU" sz="2400" b="1" i="1" dirty="0"/>
              <a:t>) </a:t>
            </a:r>
            <a:r>
              <a:rPr lang="en-US" sz="2400" b="1" i="1" dirty="0"/>
              <a:t>y</a:t>
            </a:r>
            <a:r>
              <a:rPr lang="ru-RU" sz="2400" b="1" i="1" dirty="0"/>
              <a:t> = </a:t>
            </a:r>
            <a:r>
              <a:rPr lang="en-US" sz="2400" b="1" i="1" dirty="0" err="1"/>
              <a:t>cos</a:t>
            </a:r>
            <a:r>
              <a:rPr lang="en-US" sz="2400" b="1" i="1" dirty="0"/>
              <a:t> </a:t>
            </a:r>
            <a:r>
              <a:rPr lang="ru-RU" sz="2400" b="1" i="1" dirty="0"/>
              <a:t>(х+π)                   </a:t>
            </a:r>
            <a:endParaRPr lang="ru-RU" sz="2400" b="1" dirty="0"/>
          </a:p>
        </p:txBody>
      </p:sp>
      <p:pic>
        <p:nvPicPr>
          <p:cNvPr id="3074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668" y="2485434"/>
            <a:ext cx="6840760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703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620" y="260648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/>
              <a:t>№</a:t>
            </a:r>
            <a:r>
              <a:rPr lang="ru-RU" sz="2400" b="1" i="1" dirty="0" smtClean="0"/>
              <a:t>3.Подберите </a:t>
            </a:r>
            <a:r>
              <a:rPr lang="ru-RU" sz="2400" b="1" i="1" dirty="0"/>
              <a:t>коэффициенты а и в так, чтобы на данном рисунке был изображен график функции </a:t>
            </a:r>
            <a:endParaRPr lang="ru-RU" sz="2400" b="1" i="1" dirty="0" smtClean="0"/>
          </a:p>
          <a:p>
            <a:pPr algn="ctr"/>
            <a:r>
              <a:rPr lang="ru-RU" sz="2400" b="1" i="1" dirty="0" smtClean="0"/>
              <a:t>y </a:t>
            </a:r>
            <a:r>
              <a:rPr lang="ru-RU" sz="2400" b="1" i="1" dirty="0"/>
              <a:t>= а </a:t>
            </a:r>
            <a:r>
              <a:rPr lang="ru-RU" sz="2400" b="1" i="1" dirty="0" err="1"/>
              <a:t>sin</a:t>
            </a:r>
            <a:r>
              <a:rPr lang="ru-RU" sz="2400" b="1" i="1" dirty="0"/>
              <a:t> x + </a:t>
            </a:r>
            <a:r>
              <a:rPr lang="ru-RU" sz="2400" b="1" i="1" dirty="0" smtClean="0"/>
              <a:t>в</a:t>
            </a:r>
            <a:endParaRPr lang="ru-RU" sz="2400" b="1" dirty="0"/>
          </a:p>
        </p:txBody>
      </p:sp>
      <p:pic>
        <p:nvPicPr>
          <p:cNvPr id="4098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556792"/>
            <a:ext cx="6222168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607" y="1921559"/>
            <a:ext cx="5764615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607" y="2420888"/>
            <a:ext cx="5958965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359" y="2825584"/>
            <a:ext cx="5739864" cy="1323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035847" y="4778519"/>
            <a:ext cx="18036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/>
              <a:t>y = 2sin x + 1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35100" y="4603602"/>
            <a:ext cx="941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aseline="-25000" dirty="0"/>
              <a:t>1       </a:t>
            </a:r>
            <a:r>
              <a:rPr lang="ru-RU" baseline="-25000" dirty="0" smtClean="0"/>
              <a:t>             </a:t>
            </a:r>
            <a:r>
              <a:rPr lang="ru-RU" baseline="-25000" dirty="0"/>
              <a:t>2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68458" y="5486453"/>
            <a:ext cx="13067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/>
              <a:t> </a:t>
            </a:r>
            <a:r>
              <a:rPr lang="en-US" sz="2400" i="1" dirty="0"/>
              <a:t>y</a:t>
            </a:r>
            <a:r>
              <a:rPr lang="ru-RU" sz="2400" i="1" dirty="0"/>
              <a:t> = </a:t>
            </a:r>
            <a:r>
              <a:rPr lang="en-US" sz="2400" b="1" i="1" dirty="0"/>
              <a:t>sin</a:t>
            </a:r>
            <a:r>
              <a:rPr lang="en-US" sz="2400" i="1" dirty="0"/>
              <a:t> x </a:t>
            </a:r>
            <a:endParaRPr lang="ru-RU" sz="2400" dirty="0"/>
          </a:p>
        </p:txBody>
      </p:sp>
      <p:cxnSp>
        <p:nvCxnSpPr>
          <p:cNvPr id="4108" name="Прямая со стрелкой 3"/>
          <p:cNvCxnSpPr>
            <a:cxnSpLocks noChangeShapeType="1"/>
          </p:cNvCxnSpPr>
          <p:nvPr/>
        </p:nvCxnSpPr>
        <p:spPr bwMode="auto">
          <a:xfrm flipV="1">
            <a:off x="2499759" y="5791229"/>
            <a:ext cx="1485900" cy="1587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rgbClr val="00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Прямоугольник 5"/>
          <p:cNvSpPr/>
          <p:nvPr/>
        </p:nvSpPr>
        <p:spPr>
          <a:xfrm>
            <a:off x="4035847" y="5503946"/>
            <a:ext cx="14574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/>
              <a:t>y</a:t>
            </a:r>
            <a:r>
              <a:rPr lang="ru-RU" sz="2400" b="1" i="1" dirty="0"/>
              <a:t> = 2 </a:t>
            </a:r>
            <a:r>
              <a:rPr lang="en-US" sz="2400" b="1" i="1" dirty="0"/>
              <a:t>sin x</a:t>
            </a:r>
            <a:endParaRPr lang="ru-RU" sz="2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020996" y="5517232"/>
            <a:ext cx="18036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/>
              <a:t>y = 2sin x + 1</a:t>
            </a:r>
            <a:endParaRPr lang="ru-RU" sz="2400" b="1" dirty="0"/>
          </a:p>
        </p:txBody>
      </p:sp>
      <p:cxnSp>
        <p:nvCxnSpPr>
          <p:cNvPr id="19" name="Прямая со стрелкой 3"/>
          <p:cNvCxnSpPr>
            <a:cxnSpLocks noChangeShapeType="1"/>
          </p:cNvCxnSpPr>
          <p:nvPr/>
        </p:nvCxnSpPr>
        <p:spPr bwMode="auto">
          <a:xfrm flipV="1">
            <a:off x="5493297" y="5792816"/>
            <a:ext cx="1485900" cy="1587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rgbClr val="00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Прямоугольник 6"/>
          <p:cNvSpPr/>
          <p:nvPr/>
        </p:nvSpPr>
        <p:spPr>
          <a:xfrm>
            <a:off x="2396039" y="5563398"/>
            <a:ext cx="16398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i="1" baseline="30000" dirty="0"/>
              <a:t>растяжение от ОХ в 2 раза</a:t>
            </a:r>
            <a:r>
              <a:rPr lang="ru-RU" sz="1400" i="1" dirty="0"/>
              <a:t> 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493297" y="5557700"/>
            <a:ext cx="13708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i="1" baseline="30000" dirty="0" err="1"/>
              <a:t>пар.перенос</a:t>
            </a:r>
            <a:r>
              <a:rPr lang="ru-RU" sz="1400" i="1" baseline="30000" dirty="0"/>
              <a:t> вверх на 1</a:t>
            </a:r>
            <a:r>
              <a:rPr lang="ru-RU" sz="1400" i="1" dirty="0"/>
              <a:t>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18665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8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148850"/>
              </p:ext>
            </p:extLst>
          </p:nvPr>
        </p:nvGraphicFramePr>
        <p:xfrm>
          <a:off x="1299990" y="1412776"/>
          <a:ext cx="7359135" cy="140208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608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4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Преобразование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Функция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График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Основная тригонометрическая функция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Параллельный перенос вдоль оси абсцисс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Растяжение от оси абсцисс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Параллельный перенос вдоль оси ординат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71600" y="173252"/>
            <a:ext cx="7776864" cy="141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Ответы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Вариант 1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Запишите последовательность построения графика функции в таблице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 = 2cos (х +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/4)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2195736" y="3140968"/>
            <a:ext cx="6152515" cy="303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69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2665" y="116632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Ответы</a:t>
            </a: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Вариант 2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/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Запишите последовательность построения графика функции в таблице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 ½ sin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i="1" dirty="0"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/4) + 1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775656"/>
              </p:ext>
            </p:extLst>
          </p:nvPr>
        </p:nvGraphicFramePr>
        <p:xfrm>
          <a:off x="1250750" y="1316961"/>
          <a:ext cx="7460694" cy="140208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536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0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Преобразование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Функция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График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Основная тригонометрическая функция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Параллельный перенос вдоль оси абсцисс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Растяжение от оси абсцисс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2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Параллельный перенос вдоль оси ординат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2051720" y="3068960"/>
            <a:ext cx="6306225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53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6873" y="1897027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Преобразование </a:t>
            </a:r>
          </a:p>
          <a:p>
            <a:pPr algn="ctr"/>
            <a:r>
              <a:rPr lang="ru-RU" sz="3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графиков </a:t>
            </a:r>
          </a:p>
          <a:p>
            <a:pPr algn="ctr"/>
            <a:r>
              <a:rPr lang="ru-RU" sz="3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тригонометрических </a:t>
            </a:r>
          </a:p>
          <a:p>
            <a:pPr algn="ctr"/>
            <a:r>
              <a:rPr lang="ru-RU" sz="3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функций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1324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0024" y="396386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Практическая работа №1</a:t>
            </a:r>
            <a:endParaRPr lang="ru-RU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276872"/>
            <a:ext cx="5753100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926" y="2564904"/>
            <a:ext cx="6192688" cy="1027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856290" y="3330023"/>
            <a:ext cx="9188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y = </a:t>
            </a:r>
            <a:r>
              <a:rPr lang="ru-RU" i="1" dirty="0" err="1"/>
              <a:t>sin</a:t>
            </a:r>
            <a:r>
              <a:rPr lang="ru-RU" i="1" dirty="0"/>
              <a:t> x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04820" y="2543381"/>
            <a:ext cx="1247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y = </a:t>
            </a:r>
            <a:r>
              <a:rPr lang="ru-RU" i="1" dirty="0" err="1"/>
              <a:t>sin</a:t>
            </a:r>
            <a:r>
              <a:rPr lang="ru-RU" i="1" dirty="0"/>
              <a:t> x + 2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750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0024" y="396386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Практическая работа №2</a:t>
            </a:r>
            <a:endParaRPr lang="ru-RU" sz="24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88840"/>
            <a:ext cx="5724525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488213" y="3106934"/>
            <a:ext cx="958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y = </a:t>
            </a:r>
            <a:r>
              <a:rPr lang="ru-RU" i="1" dirty="0" err="1"/>
              <a:t>cos</a:t>
            </a:r>
            <a:r>
              <a:rPr lang="ru-RU" i="1" dirty="0"/>
              <a:t> x</a:t>
            </a:r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815" y="4149080"/>
            <a:ext cx="6048672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463417" y="4247800"/>
            <a:ext cx="12682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y = </a:t>
            </a:r>
            <a:r>
              <a:rPr lang="ru-RU" i="1" dirty="0" err="1"/>
              <a:t>cos</a:t>
            </a:r>
            <a:r>
              <a:rPr lang="ru-RU" i="1" dirty="0"/>
              <a:t> x –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725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0024" y="396386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Практическая работа №3</a:t>
            </a:r>
            <a:endParaRPr lang="ru-RU" sz="24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276872"/>
            <a:ext cx="5753100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856290" y="3330023"/>
            <a:ext cx="9188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y = </a:t>
            </a:r>
            <a:r>
              <a:rPr lang="ru-RU" i="1" dirty="0" err="1"/>
              <a:t>sin</a:t>
            </a:r>
            <a:r>
              <a:rPr lang="ru-RU" i="1" dirty="0"/>
              <a:t> x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924944"/>
            <a:ext cx="6192688" cy="1819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7804820" y="2740278"/>
            <a:ext cx="1035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y = 2sin 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68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0024" y="396386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Практическая работа №4</a:t>
            </a:r>
            <a:endParaRPr lang="ru-RU" sz="24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060848"/>
            <a:ext cx="5724525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560221" y="3192796"/>
            <a:ext cx="958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y = </a:t>
            </a:r>
            <a:r>
              <a:rPr lang="ru-RU" i="1" dirty="0" err="1"/>
              <a:t>cos</a:t>
            </a:r>
            <a:r>
              <a:rPr lang="ru-RU" i="1" dirty="0"/>
              <a:t> x</a:t>
            </a:r>
            <a:endParaRPr lang="ru-RU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592" y="3269395"/>
            <a:ext cx="6009309" cy="585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835696" y="3440484"/>
            <a:ext cx="1210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y = ½ </a:t>
            </a:r>
            <a:r>
              <a:rPr lang="ru-RU" i="1" dirty="0" err="1"/>
              <a:t>cos</a:t>
            </a:r>
            <a:r>
              <a:rPr lang="ru-RU" i="1" dirty="0"/>
              <a:t> 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998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0024" y="396386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Практическая работа №5</a:t>
            </a:r>
            <a:endParaRPr lang="ru-RU" sz="2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246792"/>
            <a:ext cx="5753100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006878" y="3817983"/>
            <a:ext cx="9188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y = </a:t>
            </a:r>
            <a:r>
              <a:rPr lang="ru-RU" i="1" dirty="0" err="1"/>
              <a:t>sin</a:t>
            </a:r>
            <a:r>
              <a:rPr lang="ru-RU" i="1" dirty="0"/>
              <a:t> x</a:t>
            </a:r>
            <a:endParaRPr lang="ru-RU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303247"/>
            <a:ext cx="6048672" cy="1029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632048" y="3360164"/>
            <a:ext cx="1511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y = </a:t>
            </a:r>
            <a:r>
              <a:rPr lang="ru-RU" i="1" dirty="0" err="1"/>
              <a:t>sin</a:t>
            </a:r>
            <a:r>
              <a:rPr lang="ru-RU" i="1" dirty="0"/>
              <a:t> (x - </a:t>
            </a:r>
            <a:r>
              <a:rPr lang="ru-RU" i="1" dirty="0">
                <a:sym typeface="Symbol"/>
              </a:rPr>
              <a:t></a:t>
            </a:r>
            <a:r>
              <a:rPr lang="ru-RU" i="1" dirty="0"/>
              <a:t>/3)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613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0024" y="396386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Практическая работа №6</a:t>
            </a:r>
            <a:endParaRPr lang="ru-RU" sz="24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132855"/>
            <a:ext cx="5724525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819991" y="3225610"/>
            <a:ext cx="958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y = </a:t>
            </a:r>
            <a:r>
              <a:rPr lang="ru-RU" i="1" dirty="0" err="1"/>
              <a:t>cos</a:t>
            </a:r>
            <a:r>
              <a:rPr lang="ru-RU" i="1" dirty="0"/>
              <a:t> x</a:t>
            </a:r>
            <a:endParaRPr lang="ru-RU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871" y="3139047"/>
            <a:ext cx="6128859" cy="98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15616" y="2856278"/>
            <a:ext cx="1596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y = </a:t>
            </a:r>
            <a:r>
              <a:rPr lang="ru-RU" i="1" dirty="0" err="1"/>
              <a:t>cos</a:t>
            </a:r>
            <a:r>
              <a:rPr lang="ru-RU" i="1" dirty="0"/>
              <a:t> (x + </a:t>
            </a:r>
            <a:r>
              <a:rPr lang="ru-RU" i="1" dirty="0">
                <a:sym typeface="Symbol"/>
              </a:rPr>
              <a:t></a:t>
            </a:r>
            <a:r>
              <a:rPr lang="ru-RU" i="1" dirty="0"/>
              <a:t>/3)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463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0024" y="396386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Практическая работа №7</a:t>
            </a:r>
            <a:endParaRPr lang="ru-RU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246792"/>
            <a:ext cx="5753100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660804" y="3145357"/>
            <a:ext cx="9188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y = </a:t>
            </a:r>
            <a:r>
              <a:rPr lang="ru-RU" i="1" dirty="0" err="1"/>
              <a:t>sin</a:t>
            </a:r>
            <a:r>
              <a:rPr lang="ru-RU" i="1" dirty="0"/>
              <a:t> x</a:t>
            </a: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28" y="3276984"/>
            <a:ext cx="3673730" cy="969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699792" y="4061578"/>
            <a:ext cx="1035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y = </a:t>
            </a:r>
            <a:r>
              <a:rPr lang="ru-RU" i="1" dirty="0" err="1"/>
              <a:t>sin</a:t>
            </a:r>
            <a:r>
              <a:rPr lang="ru-RU" i="1" dirty="0"/>
              <a:t> 2x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89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175</TotalTime>
  <Words>383</Words>
  <Application>Microsoft Office PowerPoint</Application>
  <PresentationFormat>Экран (4:3)</PresentationFormat>
  <Paragraphs>102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6" baseType="lpstr">
      <vt:lpstr>Arial</vt:lpstr>
      <vt:lpstr>Calibri</vt:lpstr>
      <vt:lpstr>Cambria Math</vt:lpstr>
      <vt:lpstr>Corbel</vt:lpstr>
      <vt:lpstr>Gill Sans MT</vt:lpstr>
      <vt:lpstr>Symbol</vt:lpstr>
      <vt:lpstr>Times New Roman</vt:lpstr>
      <vt:lpstr>Verdana</vt:lpstr>
      <vt:lpstr>Wingdings 2</vt:lpstr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 12</dc:creator>
  <cp:lastModifiedBy>Ирина Медведева</cp:lastModifiedBy>
  <cp:revision>33</cp:revision>
  <dcterms:created xsi:type="dcterms:W3CDTF">2018-11-03T19:36:49Z</dcterms:created>
  <dcterms:modified xsi:type="dcterms:W3CDTF">2023-11-24T13:49:51Z</dcterms:modified>
</cp:coreProperties>
</file>